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2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6450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5723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9350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67012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5737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684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0096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8284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9314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27303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80413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505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087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03223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9352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3808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D609-A8F4-4128-BDA5-A9BB58345860}" type="datetimeFigureOut">
              <a:rPr lang="sl-SI" smtClean="0"/>
              <a:pPr/>
              <a:t>19.5.2017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911288-C3E8-4A5B-A88F-C631ECD4314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48822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zs.gov.si/fileadmin/mizs.gov.si/pageuploads/podrocje/os/devetletka/program_razsirjeni/Drugi_TJ_izbirni_neobvezn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NEMŠČINA</a:t>
            </a:r>
            <a:br>
              <a:rPr lang="sl-SI" dirty="0" smtClean="0"/>
            </a:br>
            <a:r>
              <a:rPr lang="sl-SI" sz="4400" dirty="0" smtClean="0"/>
              <a:t>N2N – </a:t>
            </a:r>
            <a:r>
              <a:rPr lang="sl-SI" sz="4400" b="1" dirty="0" smtClean="0"/>
              <a:t>neobvezni</a:t>
            </a:r>
            <a:r>
              <a:rPr lang="sl-SI" sz="4400" dirty="0" smtClean="0"/>
              <a:t> izbirni predmet</a:t>
            </a:r>
            <a:br>
              <a:rPr lang="sl-SI" sz="4400" dirty="0" smtClean="0"/>
            </a:br>
            <a:r>
              <a:rPr lang="sl-SI" sz="4400" dirty="0" smtClean="0"/>
              <a:t>v 4. razredu</a:t>
            </a: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Barbara Žlender, prof.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7067" y="4178384"/>
            <a:ext cx="2798307" cy="193869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7067" y="6128794"/>
            <a:ext cx="6096528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23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Časovni obseg: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o</a:t>
            </a:r>
            <a:r>
              <a:rPr lang="sl-SI" dirty="0" smtClean="0"/>
              <a:t>d 4. do 9. razreda,</a:t>
            </a:r>
          </a:p>
          <a:p>
            <a:r>
              <a:rPr lang="sl-SI" dirty="0" smtClean="0"/>
              <a:t>2 uri na teden,</a:t>
            </a:r>
          </a:p>
          <a:p>
            <a:r>
              <a:rPr lang="sl-SI" dirty="0"/>
              <a:t>s</a:t>
            </a:r>
            <a:r>
              <a:rPr lang="sl-SI" dirty="0" smtClean="0"/>
              <a:t>kupaj 414 ur (70 + 70 + 70 + 70 + 70 + 64).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4714" y="1930400"/>
            <a:ext cx="2857500" cy="2990850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6194714" y="4906818"/>
            <a:ext cx="57860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800" dirty="0" smtClean="0"/>
              <a:t>http://506.gvs.arnes.si/novajoomla/images/izbirni_predmeti/izbirni-predmeti.jpg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xmlns="" val="4471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Učenec: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se </a:t>
            </a:r>
            <a:r>
              <a:rPr lang="sl-SI" dirty="0"/>
              <a:t>v ta pouk vključi prostovoljno,</a:t>
            </a:r>
          </a:p>
          <a:p>
            <a:r>
              <a:rPr lang="sl-SI" dirty="0"/>
              <a:t>ko se vključi v ta pouk, ga mora obiskovati do konca pouka v tekočem šolskem letu (Prisotnost učenca </a:t>
            </a:r>
            <a:r>
              <a:rPr lang="sl-SI" smtClean="0"/>
              <a:t>se obravnava </a:t>
            </a:r>
            <a:r>
              <a:rPr lang="sl-SI" dirty="0" smtClean="0"/>
              <a:t>enako </a:t>
            </a:r>
            <a:r>
              <a:rPr lang="sl-SI" dirty="0"/>
              <a:t>kot pri obveznih predmetih, vsako odsotnost morajo starši opravičiti</a:t>
            </a:r>
            <a:r>
              <a:rPr lang="sl-SI" dirty="0" smtClean="0"/>
              <a:t>.),</a:t>
            </a:r>
            <a:endParaRPr lang="sl-SI" dirty="0"/>
          </a:p>
          <a:p>
            <a:r>
              <a:rPr lang="sl-SI" dirty="0"/>
              <a:t>lahko preneha z obiskovanjem predmeta po enem/dveh/treh/štirih/petih letih,</a:t>
            </a:r>
          </a:p>
          <a:p>
            <a:r>
              <a:rPr lang="sl-SI" dirty="0"/>
              <a:t>lahko prične z obiskovanjem predmeta tudi v 5. oz. 6. </a:t>
            </a:r>
            <a:r>
              <a:rPr lang="sl-SI" dirty="0" smtClean="0"/>
              <a:t>razredu.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21674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Ocenjevanje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Neobvezni izbirni predmeti so pri ocenjevanju izenačeni z obveznimi predmeti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r>
              <a:rPr lang="sl-SI" dirty="0" smtClean="0"/>
              <a:t>Po Pravilniku o preverjanju in ocenjevanju znanja ter napredovanju učencev v osnovni šoli: znanje učencev se oceni najmanj trikrat v šolskem letu, pri čemer večina ocen ne sme biti pridobljena na podlagi pisnih izdelkov.</a:t>
            </a:r>
          </a:p>
          <a:p>
            <a:r>
              <a:rPr lang="sl-SI" dirty="0" smtClean="0"/>
              <a:t>Ocene se vodijo v Dnevniku in redovalnici učne skupine, zaključna ocena se vpiše v spričevalo.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9922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Splošni cilji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Učenec se sistematično usposablja za </a:t>
            </a:r>
            <a:r>
              <a:rPr lang="sl-SI" b="1" dirty="0" smtClean="0"/>
              <a:t>osnovno sporazumevanje s tujimi govorci v vsakdanjih okoliščinah, se uvaja za uporabo tega jezika pri pridobivanju podatkov iz pisnih in drugih virov </a:t>
            </a:r>
            <a:r>
              <a:rPr lang="sl-SI" dirty="0" smtClean="0"/>
              <a:t>– pri pouku torej </a:t>
            </a:r>
            <a:r>
              <a:rPr lang="sl-SI" b="1" dirty="0" smtClean="0"/>
              <a:t>postopoma razvija sporazumevalno jezikovno zmožnost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6466" y="3602182"/>
            <a:ext cx="1771650" cy="1752600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6706466" y="5354782"/>
            <a:ext cx="26869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800" dirty="0" smtClean="0"/>
              <a:t>http://www.schule.at/dl/9362/img/Freundinnen.png</a:t>
            </a:r>
            <a:endParaRPr lang="sl-SI" sz="800" dirty="0"/>
          </a:p>
        </p:txBody>
      </p:sp>
    </p:spTree>
    <p:extLst>
      <p:ext uri="{BB962C8B-B14F-4D97-AF65-F5344CB8AC3E}">
        <p14:creationId xmlns:p14="http://schemas.microsoft.com/office/powerpoint/2010/main" xmlns="" val="2491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Operativni cilji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361209"/>
            <a:ext cx="8596668" cy="4680153"/>
          </a:xfrm>
        </p:spPr>
        <p:txBody>
          <a:bodyPr/>
          <a:lstStyle/>
          <a:p>
            <a:r>
              <a:rPr lang="sl-SI" dirty="0" err="1"/>
              <a:t>s</a:t>
            </a:r>
            <a:r>
              <a:rPr lang="sl-SI" dirty="0" err="1" smtClean="0"/>
              <a:t>prejemniške</a:t>
            </a:r>
            <a:r>
              <a:rPr lang="sl-SI" dirty="0" smtClean="0"/>
              <a:t> dejavnosti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interaktivne dejavnosti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err="1"/>
              <a:t>t</a:t>
            </a:r>
            <a:r>
              <a:rPr lang="sl-SI" dirty="0" err="1" smtClean="0"/>
              <a:t>vorbne</a:t>
            </a:r>
            <a:r>
              <a:rPr lang="sl-SI" dirty="0" smtClean="0"/>
              <a:t> dejavnosti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/>
          <a:srcRect l="28976" t="54048" r="30279" b="41504"/>
          <a:stretch/>
        </p:blipFill>
        <p:spPr>
          <a:xfrm>
            <a:off x="677330" y="3780638"/>
            <a:ext cx="8035995" cy="49349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print"/>
          <a:srcRect l="28976" t="9256" r="30279" b="79623"/>
          <a:stretch/>
        </p:blipFill>
        <p:spPr>
          <a:xfrm>
            <a:off x="677333" y="1766556"/>
            <a:ext cx="8035995" cy="123383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print"/>
          <a:srcRect l="28907" t="30093" r="30280" b="56636"/>
          <a:stretch/>
        </p:blipFill>
        <p:spPr>
          <a:xfrm>
            <a:off x="677330" y="5054376"/>
            <a:ext cx="8035995" cy="146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9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Primeri dejavnosti za doseganje operativnih ciljev in standardov znanja pri pouku N2N v 4., </a:t>
            </a:r>
            <a:r>
              <a:rPr lang="sl-SI" sz="2400" dirty="0"/>
              <a:t>5</a:t>
            </a:r>
            <a:r>
              <a:rPr lang="sl-SI" sz="2400" dirty="0" smtClean="0"/>
              <a:t>. </a:t>
            </a:r>
            <a:r>
              <a:rPr lang="sl-SI" sz="2400" smtClean="0"/>
              <a:t>in 6. </a:t>
            </a:r>
            <a:r>
              <a:rPr lang="sl-SI" sz="2400" dirty="0" smtClean="0"/>
              <a:t>razredu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/>
          <a:srcRect l="19069" t="28303" r="18556" b="18185"/>
          <a:stretch/>
        </p:blipFill>
        <p:spPr>
          <a:xfrm>
            <a:off x="677334" y="1454138"/>
            <a:ext cx="10918084" cy="52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25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Na tej povezavi </a:t>
            </a:r>
            <a:r>
              <a:rPr lang="sl-SI" dirty="0" smtClean="0"/>
              <a:t> Ministrstva za znanost, izobraževanje in šport najdete podrobnejši učni načrt za drugi tuji jezik kot neobvezni izbirni predmet v 4. do 9. razredu.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417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276</Words>
  <Application>Microsoft Office PowerPoint</Application>
  <PresentationFormat>Po meri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Gladko</vt:lpstr>
      <vt:lpstr>NEMŠČINA N2N – neobvezni izbirni predmet v 4. razredu</vt:lpstr>
      <vt:lpstr>Časovni obseg:</vt:lpstr>
      <vt:lpstr>Učenec: </vt:lpstr>
      <vt:lpstr>Ocenjevanje</vt:lpstr>
      <vt:lpstr>Splošni cilji</vt:lpstr>
      <vt:lpstr>Operativni cilji</vt:lpstr>
      <vt:lpstr>Primeri dejavnosti za doseganje operativnih ciljev in standardov znanja pri pouku N2N v 4., 5. in 6. razredu</vt:lpstr>
      <vt:lpstr>Diapozitiv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NEMŠČINA N2N – neobvezni izbirni predmet v 4. razredu</dc:title>
  <dc:creator>Barbara Žlender</dc:creator>
  <cp:lastModifiedBy>matematika</cp:lastModifiedBy>
  <cp:revision>15</cp:revision>
  <dcterms:created xsi:type="dcterms:W3CDTF">2014-04-27T08:22:02Z</dcterms:created>
  <dcterms:modified xsi:type="dcterms:W3CDTF">2017-05-19T08:58:02Z</dcterms:modified>
</cp:coreProperties>
</file>